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1" r:id="rId5"/>
    <p:sldId id="263" r:id="rId6"/>
    <p:sldId id="273" r:id="rId7"/>
    <p:sldId id="270" r:id="rId8"/>
    <p:sldId id="276" r:id="rId9"/>
    <p:sldId id="277" r:id="rId10"/>
    <p:sldId id="278" r:id="rId11"/>
    <p:sldId id="279" r:id="rId12"/>
    <p:sldId id="280" r:id="rId13"/>
    <p:sldId id="27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5004902-8195-4117-EDA5-2FB86C3357AC}" name="Rabaloyi, K. (Kabelo)" initials="RK" userId="S::kabelorab@nedbank.co.za::7fa430d3-d6c5-45ee-8e41-42a6a618e39d" providerId="AD"/>
  <p188:author id="{9CF69505-1197-25E5-EB36-B046E14CEFB3}" name="Letsie, N. (Nombulelo)" initials="LN" userId="S::nombulelole@nedbank.co.za::81696b8c-a3c8-4547-aab9-a24597b5ad16" providerId="AD"/>
  <p188:author id="{9EEA93B6-5A5A-2D7C-87EC-D7BE38287AF2}" name="Letsie, N. (Nombulelo)" initials="" userId="S::NombuleloLe@nedbank.co.za::81696b8c-a3c8-4547-aab9-a24597b5ad1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41"/>
    <a:srgbClr val="00E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ith curly hair wearing glasses&#10;&#10;Description automatically generated">
            <a:extLst>
              <a:ext uri="{FF2B5EF4-FFF2-40B4-BE49-F238E27FC236}">
                <a16:creationId xmlns:a16="http://schemas.microsoft.com/office/drawing/2014/main" id="{8718F05F-0AE8-4611-FE5B-73BE5C7E9E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729"/>
            <a:ext cx="12192000" cy="6850271"/>
          </a:xfrm>
          <a:prstGeom prst="rect">
            <a:avLst/>
          </a:prstGeom>
        </p:spPr>
      </p:pic>
      <p:pic>
        <p:nvPicPr>
          <p:cNvPr id="14" name="Picture 13" descr="A green letter b on a black background&#10;&#10;Description automatically generated">
            <a:extLst>
              <a:ext uri="{FF2B5EF4-FFF2-40B4-BE49-F238E27FC236}">
                <a16:creationId xmlns:a16="http://schemas.microsoft.com/office/drawing/2014/main" id="{FFAB968C-6A8C-60BB-D52A-6556CC029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71275" y="5467238"/>
            <a:ext cx="1554418" cy="1996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B2792D-CE6D-07CB-D3AC-5F9BA133F08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6307" y="5467238"/>
            <a:ext cx="2778642" cy="2381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602AA2-A2D6-FBE2-1604-45368A34B7FF}"/>
              </a:ext>
            </a:extLst>
          </p:cNvPr>
          <p:cNvSpPr txBox="1"/>
          <p:nvPr userDrawn="1"/>
        </p:nvSpPr>
        <p:spPr>
          <a:xfrm>
            <a:off x="574157" y="5819245"/>
            <a:ext cx="59117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Libre Franklin" pitchFamily="2" charset="77"/>
              </a:rPr>
              <a:t>Nedbank Ltd Reg No 1951/000009/06. </a:t>
            </a:r>
            <a:r>
              <a:rPr lang="en-US" sz="700" err="1">
                <a:solidFill>
                  <a:schemeClr val="bg1"/>
                </a:solidFill>
                <a:latin typeface="Libre Franklin" pitchFamily="2" charset="77"/>
              </a:rPr>
              <a:t>Licenced</a:t>
            </a:r>
            <a:r>
              <a:rPr lang="en-US" sz="700">
                <a:solidFill>
                  <a:schemeClr val="bg1"/>
                </a:solidFill>
                <a:latin typeface="Libre Franklin" pitchFamily="2" charset="77"/>
              </a:rPr>
              <a:t> financial services and registered credit provider (NCRCP16).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97272240-3E9C-D7D0-13FE-E5CFD6124D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4156" y="4813595"/>
            <a:ext cx="10951533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Libre Franklin" pitchFamily="2" charset="77"/>
              </a:defRPr>
            </a:lvl1pPr>
          </a:lstStyle>
          <a:p>
            <a:pPr lvl="0"/>
            <a:r>
              <a:rPr lang="en-US"/>
              <a:t>00/0000/00</a:t>
            </a:r>
          </a:p>
        </p:txBody>
      </p:sp>
      <p:pic>
        <p:nvPicPr>
          <p:cNvPr id="28" name="Picture 27" descr="A green and white logo&#10;&#10;Description automatically generated">
            <a:extLst>
              <a:ext uri="{FF2B5EF4-FFF2-40B4-BE49-F238E27FC236}">
                <a16:creationId xmlns:a16="http://schemas.microsoft.com/office/drawing/2014/main" id="{423D8603-D106-8C82-9762-84CE392AFD3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185547" y="666307"/>
            <a:ext cx="1106230" cy="1133544"/>
          </a:xfrm>
          <a:prstGeom prst="rect">
            <a:avLst/>
          </a:prstGeom>
        </p:spPr>
      </p:pic>
      <p:sp>
        <p:nvSpPr>
          <p:cNvPr id="29" name="Title 14">
            <a:extLst>
              <a:ext uri="{FF2B5EF4-FFF2-40B4-BE49-F238E27FC236}">
                <a16:creationId xmlns:a16="http://schemas.microsoft.com/office/drawing/2014/main" id="{396D86E5-2314-0846-027C-3EA3CB3BB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157" y="1973086"/>
            <a:ext cx="10951534" cy="1311128"/>
          </a:xfrm>
        </p:spPr>
        <p:txBody>
          <a:bodyPr anchor="t" anchorCtr="0">
            <a:spAutoFit/>
          </a:bodyPr>
          <a:lstStyle>
            <a:lvl1pPr>
              <a:defRPr b="1">
                <a:solidFill>
                  <a:schemeClr val="bg1"/>
                </a:solidFill>
                <a:latin typeface="Libre Franklin" pitchFamily="2" charset="77"/>
              </a:defRPr>
            </a:lvl1pPr>
          </a:lstStyle>
          <a:p>
            <a:r>
              <a:rPr lang="en-GB"/>
              <a:t>Headline</a:t>
            </a:r>
            <a:br>
              <a:rPr lang="en-GB"/>
            </a:br>
            <a:r>
              <a:rPr lang="en-GB"/>
              <a:t>goes here</a:t>
            </a:r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5757B2F-F3B0-B070-422E-2745570527B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58989" y="1533245"/>
            <a:ext cx="214635" cy="293711"/>
          </a:xfrm>
          <a:prstGeom prst="rect">
            <a:avLst/>
          </a:prstGeom>
        </p:spPr>
      </p:pic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A5D3B700-3C2E-599B-D792-13BA141CBD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3623" y="1533245"/>
            <a:ext cx="10752067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Libre Franklin" pitchFamily="2" charset="77"/>
              </a:defRPr>
            </a:lvl1pPr>
          </a:lstStyle>
          <a:p>
            <a:pPr lvl="0"/>
            <a:r>
              <a:rPr lang="en-US"/>
              <a:t>Specialist Training Programme</a:t>
            </a:r>
          </a:p>
        </p:txBody>
      </p:sp>
    </p:spTree>
    <p:extLst>
      <p:ext uri="{BB962C8B-B14F-4D97-AF65-F5344CB8AC3E}">
        <p14:creationId xmlns:p14="http://schemas.microsoft.com/office/powerpoint/2010/main" val="239740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E5D3-2DDF-A13A-89F6-D1FF67F77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B242D-96B0-F7E7-A0A0-4D2D05311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C2E5E-D4EB-4386-89C9-7DB769AA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82042-39FB-5C46-9F85-6375B4C41287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72D47-7601-D80C-BA48-38462BF37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6961D-3CD2-E113-8F3D-6D57080DC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9EC7-E4FB-A64B-881B-6EB32DED3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52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E3CFFA-4F55-C271-73E4-53AA5BE33E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27918-7DE7-EB09-3A78-E1B1DAAFA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B640F-B013-C5FD-1859-09529DDAE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82042-39FB-5C46-9F85-6375B4C41287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B0C04-9093-31E9-F51B-244EFC9D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62CCB-188D-12B1-6330-B93B77668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9EC7-E4FB-A64B-881B-6EB32DED3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93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holding a phone&#10;&#10;Description automatically generated">
            <a:extLst>
              <a:ext uri="{FF2B5EF4-FFF2-40B4-BE49-F238E27FC236}">
                <a16:creationId xmlns:a16="http://schemas.microsoft.com/office/drawing/2014/main" id="{991B3AA4-91F3-08E5-98AC-C8FBE78E6E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63"/>
            <a:ext cx="12192000" cy="6850271"/>
          </a:xfrm>
          <a:prstGeom prst="rect">
            <a:avLst/>
          </a:prstGeom>
        </p:spPr>
      </p:pic>
      <p:pic>
        <p:nvPicPr>
          <p:cNvPr id="14" name="Picture 13" descr="A white letter b on a black background&#10;&#10;Description automatically generated">
            <a:extLst>
              <a:ext uri="{FF2B5EF4-FFF2-40B4-BE49-F238E27FC236}">
                <a16:creationId xmlns:a16="http://schemas.microsoft.com/office/drawing/2014/main" id="{6A1B50F0-2A2A-377E-225A-362DE0A355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71274" y="5467238"/>
            <a:ext cx="1554417" cy="199650"/>
          </a:xfrm>
          <a:prstGeom prst="rect">
            <a:avLst/>
          </a:prstGeom>
        </p:spPr>
      </p:pic>
      <p:pic>
        <p:nvPicPr>
          <p:cNvPr id="9" name="Picture 8" descr="A green and white logo&#10;&#10;Description automatically generated">
            <a:extLst>
              <a:ext uri="{FF2B5EF4-FFF2-40B4-BE49-F238E27FC236}">
                <a16:creationId xmlns:a16="http://schemas.microsoft.com/office/drawing/2014/main" id="{84862B94-17CD-13B1-2FE9-7C60DF461D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85547" y="666307"/>
            <a:ext cx="1106230" cy="1133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4279B-93E6-FC79-AB3E-07B3E91FBE0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6307" y="5467238"/>
            <a:ext cx="2778642" cy="238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3E0324-C378-C0E6-B158-ED8143DF7899}"/>
              </a:ext>
            </a:extLst>
          </p:cNvPr>
          <p:cNvSpPr txBox="1"/>
          <p:nvPr userDrawn="1"/>
        </p:nvSpPr>
        <p:spPr>
          <a:xfrm>
            <a:off x="574157" y="5819245"/>
            <a:ext cx="59117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Libre Franklin" pitchFamily="2" charset="77"/>
              </a:rPr>
              <a:t>Nedbank Ltd Reg No 1951/000009/06. </a:t>
            </a:r>
            <a:r>
              <a:rPr lang="en-US" sz="700" err="1">
                <a:solidFill>
                  <a:schemeClr val="bg1"/>
                </a:solidFill>
                <a:latin typeface="Libre Franklin" pitchFamily="2" charset="77"/>
              </a:rPr>
              <a:t>Licenced</a:t>
            </a:r>
            <a:r>
              <a:rPr lang="en-US" sz="700">
                <a:solidFill>
                  <a:schemeClr val="bg1"/>
                </a:solidFill>
                <a:latin typeface="Libre Franklin" pitchFamily="2" charset="77"/>
              </a:rPr>
              <a:t> financial services and registered credit provider (NCRCP16).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35780421-5EEA-7B5D-96C9-C90C1C62F8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4156" y="4813595"/>
            <a:ext cx="10951533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Libre Franklin" pitchFamily="2" charset="77"/>
              </a:defRPr>
            </a:lvl1pPr>
          </a:lstStyle>
          <a:p>
            <a:pPr lvl="0"/>
            <a:r>
              <a:rPr lang="en-US"/>
              <a:t>00/0000/00</a:t>
            </a:r>
          </a:p>
        </p:txBody>
      </p:sp>
      <p:sp>
        <p:nvSpPr>
          <p:cNvPr id="27" name="Title 14">
            <a:extLst>
              <a:ext uri="{FF2B5EF4-FFF2-40B4-BE49-F238E27FC236}">
                <a16:creationId xmlns:a16="http://schemas.microsoft.com/office/drawing/2014/main" id="{7E37BFDA-BBD6-CF38-84EB-B6FF21FA1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157" y="1973086"/>
            <a:ext cx="10951534" cy="1311128"/>
          </a:xfrm>
        </p:spPr>
        <p:txBody>
          <a:bodyPr anchor="t" anchorCtr="0">
            <a:spAutoFit/>
          </a:bodyPr>
          <a:lstStyle>
            <a:lvl1pPr>
              <a:defRPr b="1">
                <a:solidFill>
                  <a:schemeClr val="bg1"/>
                </a:solidFill>
                <a:latin typeface="Libre Franklin" pitchFamily="2" charset="77"/>
              </a:defRPr>
            </a:lvl1pPr>
          </a:lstStyle>
          <a:p>
            <a:r>
              <a:rPr lang="en-GB"/>
              <a:t>Headline</a:t>
            </a:r>
            <a:br>
              <a:rPr lang="en-GB"/>
            </a:br>
            <a:r>
              <a:rPr lang="en-GB"/>
              <a:t>goes here</a:t>
            </a:r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1C44041-9265-F10E-F93D-28F9D2CCFE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58989" y="1533245"/>
            <a:ext cx="214635" cy="293711"/>
          </a:xfrm>
          <a:prstGeom prst="rect">
            <a:avLst/>
          </a:prstGeom>
        </p:spPr>
      </p:pic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DB26DCC8-22AE-3CF2-CB61-82EE189031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3623" y="1533245"/>
            <a:ext cx="10752067" cy="341632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Libre Franklin" pitchFamily="2" charset="77"/>
              </a:defRPr>
            </a:lvl1pPr>
          </a:lstStyle>
          <a:p>
            <a:pPr lvl="0"/>
            <a:r>
              <a:rPr lang="en-US"/>
              <a:t>Specialist Training Programme</a:t>
            </a:r>
          </a:p>
        </p:txBody>
      </p:sp>
    </p:spTree>
    <p:extLst>
      <p:ext uri="{BB962C8B-B14F-4D97-AF65-F5344CB8AC3E}">
        <p14:creationId xmlns:p14="http://schemas.microsoft.com/office/powerpoint/2010/main" val="1258657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83E4E24-1E54-EBF5-C214-39020E2BCA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63"/>
            <a:ext cx="12192000" cy="6850271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738FF563-4EDC-E518-230C-EC96BD299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78102"/>
            <a:ext cx="11163299" cy="369332"/>
          </a:xfrm>
        </p:spPr>
        <p:txBody>
          <a:bodyPr wrap="square">
            <a:spAutoFit/>
          </a:bodyPr>
          <a:lstStyle>
            <a:lvl1pPr>
              <a:defRPr sz="2000" b="1">
                <a:solidFill>
                  <a:srgbClr val="006241"/>
                </a:solidFill>
                <a:latin typeface="Libre Franklin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13" name="Picture 12" descr="A green and white logo&#10;&#10;Description automatically generated">
            <a:extLst>
              <a:ext uri="{FF2B5EF4-FFF2-40B4-BE49-F238E27FC236}">
                <a16:creationId xmlns:a16="http://schemas.microsoft.com/office/drawing/2014/main" id="{0DD7D7F4-EAE0-5D72-527D-CFB8353DAD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17216" y="193436"/>
            <a:ext cx="360433" cy="369332"/>
          </a:xfrm>
          <a:prstGeom prst="rect">
            <a:avLst/>
          </a:prstGeom>
        </p:spPr>
      </p:pic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5112C2FE-2C82-1758-3A82-A1E5A81498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6474618"/>
            <a:ext cx="5581649" cy="244682"/>
          </a:xfrm>
        </p:spPr>
        <p:txBody>
          <a:bodyPr wrap="square">
            <a:spAutoFit/>
          </a:bodyPr>
          <a:lstStyle>
            <a:lvl1pPr marL="0" indent="0">
              <a:buNone/>
              <a:defRPr sz="1050">
                <a:solidFill>
                  <a:srgbClr val="006241"/>
                </a:solidFill>
                <a:latin typeface="Libre Franklin" pitchFamily="2" charset="77"/>
              </a:defRPr>
            </a:lvl1pPr>
          </a:lstStyle>
          <a:p>
            <a:pPr lvl="0"/>
            <a:r>
              <a:rPr lang="en-US"/>
              <a:t>Add business unit in slide master </a:t>
            </a:r>
            <a:r>
              <a:rPr lang="en-US" b="1"/>
              <a:t>| Day, 00/0000/00 | 0</a:t>
            </a:r>
            <a:endParaRPr lang="en-US"/>
          </a:p>
        </p:txBody>
      </p:sp>
      <p:pic>
        <p:nvPicPr>
          <p:cNvPr id="19" name="Picture 18" descr="A green rectangle with white text&#10;&#10;Description automatically generated">
            <a:extLst>
              <a:ext uri="{FF2B5EF4-FFF2-40B4-BE49-F238E27FC236}">
                <a16:creationId xmlns:a16="http://schemas.microsoft.com/office/drawing/2014/main" id="{58537763-F871-8570-D961-021CC571A5B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77938" y="5651500"/>
            <a:ext cx="1699711" cy="503618"/>
          </a:xfrm>
          <a:prstGeom prst="rect">
            <a:avLst/>
          </a:prstGeom>
        </p:spPr>
      </p:pic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23AAD2F-EFC5-2D62-4BEC-5552B5640E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4350" y="1270554"/>
            <a:ext cx="11163299" cy="528606"/>
          </a:xfrm>
        </p:spPr>
        <p:txBody>
          <a:bodyPr wrap="square">
            <a:sp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Libre Franklin" pitchFamily="2" charset="77"/>
              </a:defRPr>
            </a:lvl1pPr>
          </a:lstStyle>
          <a:p>
            <a:pPr lvl="0"/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Lorem ipsum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dolor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sit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amet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,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consectetur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adipiscing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elit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,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sed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do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eiusmod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tempor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incididunt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ut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labore et dolore magna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aliqua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. Ut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enim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ad minim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veniam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,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quis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nostrud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exercitation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ullamco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laboris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nisi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ut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aliquip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ex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ea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commodo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consequat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. Duis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aute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irure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dolor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in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reprehenderit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in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voluptate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velit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esse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cillum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dolore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eu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fugiat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nulla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pariatur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.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Excepteur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sint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occaecat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cupidatat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non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proident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, sunt in culpa qui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officia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deserunt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mollit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anim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id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est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laborum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82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white rectangle with blue lines&#10;&#10;Description automatically generated">
            <a:extLst>
              <a:ext uri="{FF2B5EF4-FFF2-40B4-BE49-F238E27FC236}">
                <a16:creationId xmlns:a16="http://schemas.microsoft.com/office/drawing/2014/main" id="{4F7672AB-B268-CACB-BA57-1CF137B14D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63"/>
            <a:ext cx="12192000" cy="6850271"/>
          </a:xfrm>
          <a:prstGeom prst="rect">
            <a:avLst/>
          </a:prstGeom>
        </p:spPr>
      </p:pic>
      <p:sp>
        <p:nvSpPr>
          <p:cNvPr id="11" name="Title 11">
            <a:extLst>
              <a:ext uri="{FF2B5EF4-FFF2-40B4-BE49-F238E27FC236}">
                <a16:creationId xmlns:a16="http://schemas.microsoft.com/office/drawing/2014/main" id="{2C62C0FC-6F58-3DC3-CE02-226E568C5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78102"/>
            <a:ext cx="11163299" cy="369332"/>
          </a:xfrm>
        </p:spPr>
        <p:txBody>
          <a:bodyPr wrap="square">
            <a:spAutoFit/>
          </a:bodyPr>
          <a:lstStyle>
            <a:lvl1pPr>
              <a:defRPr sz="2000" b="1">
                <a:solidFill>
                  <a:srgbClr val="006241"/>
                </a:solidFill>
                <a:latin typeface="Libre Franklin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12" name="Picture 11" descr="A green and white logo&#10;&#10;Description automatically generated">
            <a:extLst>
              <a:ext uri="{FF2B5EF4-FFF2-40B4-BE49-F238E27FC236}">
                <a16:creationId xmlns:a16="http://schemas.microsoft.com/office/drawing/2014/main" id="{73A41690-316A-36CE-AC8C-6FB6FCDAA7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17216" y="193436"/>
            <a:ext cx="360433" cy="369332"/>
          </a:xfrm>
          <a:prstGeom prst="rect">
            <a:avLst/>
          </a:prstGeom>
        </p:spPr>
      </p:pic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2138891E-332D-A07F-5B23-2F3F82DBA4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6474618"/>
            <a:ext cx="5581649" cy="244682"/>
          </a:xfrm>
        </p:spPr>
        <p:txBody>
          <a:bodyPr wrap="square">
            <a:spAutoFit/>
          </a:bodyPr>
          <a:lstStyle>
            <a:lvl1pPr marL="0" indent="0">
              <a:buNone/>
              <a:defRPr sz="1050">
                <a:solidFill>
                  <a:srgbClr val="006241"/>
                </a:solidFill>
                <a:latin typeface="Libre Franklin" pitchFamily="2" charset="77"/>
              </a:defRPr>
            </a:lvl1pPr>
          </a:lstStyle>
          <a:p>
            <a:pPr lvl="0"/>
            <a:r>
              <a:rPr lang="en-US"/>
              <a:t>Add business unit in slide master </a:t>
            </a:r>
            <a:r>
              <a:rPr lang="en-US" b="1"/>
              <a:t>| Day, 00/0000/00 | 0</a:t>
            </a:r>
            <a:endParaRPr lang="en-US"/>
          </a:p>
        </p:txBody>
      </p:sp>
      <p:pic>
        <p:nvPicPr>
          <p:cNvPr id="14" name="Picture 13" descr="A green rectangle with white text&#10;&#10;Description automatically generated">
            <a:extLst>
              <a:ext uri="{FF2B5EF4-FFF2-40B4-BE49-F238E27FC236}">
                <a16:creationId xmlns:a16="http://schemas.microsoft.com/office/drawing/2014/main" id="{6DD95EE5-CE85-5FDE-6430-77102B5CAE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77938" y="5651500"/>
            <a:ext cx="1699711" cy="503618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C1A01795-C528-84B3-EB16-D1B2AB82C8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4350" y="1270554"/>
            <a:ext cx="11163299" cy="528606"/>
          </a:xfrm>
        </p:spPr>
        <p:txBody>
          <a:bodyPr wrap="square">
            <a:sp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Libre Franklin" pitchFamily="2" charset="77"/>
              </a:defRPr>
            </a:lvl1pPr>
          </a:lstStyle>
          <a:p>
            <a:pPr lvl="0"/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Lorem ipsum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dolor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sit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amet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,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consectetur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adipiscing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elit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,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sed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do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eiusmod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tempor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incididunt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ut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labore et dolore magna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aliqua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. Ut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enim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ad minim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veniam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,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quis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nostrud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exercitation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ullamco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laboris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nisi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ut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aliquip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ex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ea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commodo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consequat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. Duis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aute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irure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dolor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in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reprehenderit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in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voluptate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velit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esse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cillum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dolore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eu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fugiat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nulla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pariatur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.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Excepteur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sint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occaecat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cupidatat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non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proident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, sunt in culpa qui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officia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deserunt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mollit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anim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id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est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ZA" b="0" i="0" u="none" strike="noStrike" err="1">
                <a:solidFill>
                  <a:srgbClr val="7B8898"/>
                </a:solidFill>
                <a:effectLst/>
                <a:latin typeface="Mercury SSm A"/>
              </a:rPr>
              <a:t>laborum</a:t>
            </a:r>
            <a:r>
              <a:rPr lang="en-ZA" b="0" i="0" u="none" strike="noStrike">
                <a:solidFill>
                  <a:srgbClr val="7B8898"/>
                </a:solidFill>
                <a:effectLst/>
                <a:latin typeface="Mercury SSm A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5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in a green shirt&#10;&#10;Description automatically generated">
            <a:extLst>
              <a:ext uri="{FF2B5EF4-FFF2-40B4-BE49-F238E27FC236}">
                <a16:creationId xmlns:a16="http://schemas.microsoft.com/office/drawing/2014/main" id="{9DF499C8-63E8-F650-D94F-E68F8B9784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63"/>
            <a:ext cx="12192000" cy="6850271"/>
          </a:xfrm>
          <a:prstGeom prst="rect">
            <a:avLst/>
          </a:prstGeom>
        </p:spPr>
      </p:pic>
      <p:pic>
        <p:nvPicPr>
          <p:cNvPr id="19" name="Picture 18" descr="A green rectangle with white text&#10;&#10;Description automatically generated">
            <a:extLst>
              <a:ext uri="{FF2B5EF4-FFF2-40B4-BE49-F238E27FC236}">
                <a16:creationId xmlns:a16="http://schemas.microsoft.com/office/drawing/2014/main" id="{914B607D-8910-9025-6BFF-870663E407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4350" y="5401281"/>
            <a:ext cx="2514599" cy="745066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C3C6421-0115-9C4E-3927-F78280590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350" y="2988543"/>
            <a:ext cx="11163301" cy="1311128"/>
          </a:xfrm>
        </p:spPr>
        <p:txBody>
          <a:bodyPr wrap="square" anchor="t" anchorCtr="0">
            <a:spAutoFit/>
          </a:bodyPr>
          <a:lstStyle>
            <a:lvl1pPr>
              <a:defRPr b="1">
                <a:solidFill>
                  <a:schemeClr val="bg1"/>
                </a:solidFill>
                <a:latin typeface="Libre Franklin" pitchFamily="2" charset="77"/>
              </a:defRPr>
            </a:lvl1pPr>
          </a:lstStyle>
          <a:p>
            <a:r>
              <a:rPr lang="en-GB"/>
              <a:t>Headline</a:t>
            </a:r>
            <a:br>
              <a:rPr lang="en-GB"/>
            </a:br>
            <a:r>
              <a:rPr lang="en-GB"/>
              <a:t>goes here</a:t>
            </a:r>
            <a:endParaRPr lang="en-US"/>
          </a:p>
        </p:txBody>
      </p:sp>
      <p:pic>
        <p:nvPicPr>
          <p:cNvPr id="22" name="Picture 21" descr="A green and white logo&#10;&#10;Description automatically generated">
            <a:extLst>
              <a:ext uri="{FF2B5EF4-FFF2-40B4-BE49-F238E27FC236}">
                <a16:creationId xmlns:a16="http://schemas.microsoft.com/office/drawing/2014/main" id="{B52E2122-EF6C-3194-5FC8-8C68F365DCE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85547" y="666307"/>
            <a:ext cx="1106230" cy="113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5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erson&#10;&#10;Description automatically generated">
            <a:extLst>
              <a:ext uri="{FF2B5EF4-FFF2-40B4-BE49-F238E27FC236}">
                <a16:creationId xmlns:a16="http://schemas.microsoft.com/office/drawing/2014/main" id="{CD25E080-1F85-18A7-2FC9-3E30267C1C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728"/>
            <a:ext cx="12192000" cy="6850272"/>
          </a:xfrm>
          <a:prstGeom prst="rect">
            <a:avLst/>
          </a:prstGeom>
        </p:spPr>
      </p:pic>
      <p:pic>
        <p:nvPicPr>
          <p:cNvPr id="7" name="Picture 6" descr="A green rectangle with white text&#10;&#10;Description automatically generated">
            <a:extLst>
              <a:ext uri="{FF2B5EF4-FFF2-40B4-BE49-F238E27FC236}">
                <a16:creationId xmlns:a16="http://schemas.microsoft.com/office/drawing/2014/main" id="{51A0FC01-808F-C126-5BFE-80DE7C79F7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4350" y="5401281"/>
            <a:ext cx="2514599" cy="745066"/>
          </a:xfrm>
          <a:prstGeom prst="rect">
            <a:avLst/>
          </a:prstGeom>
        </p:spPr>
      </p:pic>
      <p:sp>
        <p:nvSpPr>
          <p:cNvPr id="8" name="Title 19">
            <a:extLst>
              <a:ext uri="{FF2B5EF4-FFF2-40B4-BE49-F238E27FC236}">
                <a16:creationId xmlns:a16="http://schemas.microsoft.com/office/drawing/2014/main" id="{9BCF98E6-F4C9-16FA-B24A-8D1D826C83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350" y="2988543"/>
            <a:ext cx="11163301" cy="1311128"/>
          </a:xfrm>
        </p:spPr>
        <p:txBody>
          <a:bodyPr wrap="square" anchor="t" anchorCtr="0">
            <a:spAutoFit/>
          </a:bodyPr>
          <a:lstStyle>
            <a:lvl1pPr>
              <a:defRPr b="1">
                <a:solidFill>
                  <a:srgbClr val="006241"/>
                </a:solidFill>
                <a:latin typeface="Libre Franklin" pitchFamily="2" charset="77"/>
              </a:defRPr>
            </a:lvl1pPr>
          </a:lstStyle>
          <a:p>
            <a:r>
              <a:rPr lang="en-GB"/>
              <a:t>Headline</a:t>
            </a:r>
            <a:br>
              <a:rPr lang="en-GB"/>
            </a:br>
            <a:r>
              <a:rPr lang="en-GB"/>
              <a:t>goes here</a:t>
            </a:r>
            <a:endParaRPr lang="en-US"/>
          </a:p>
        </p:txBody>
      </p:sp>
      <p:pic>
        <p:nvPicPr>
          <p:cNvPr id="9" name="Picture 8" descr="A green and white logo&#10;&#10;Description automatically generated">
            <a:extLst>
              <a:ext uri="{FF2B5EF4-FFF2-40B4-BE49-F238E27FC236}">
                <a16:creationId xmlns:a16="http://schemas.microsoft.com/office/drawing/2014/main" id="{398CDFF4-6CD0-D88F-C531-3508E334599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85547" y="666307"/>
            <a:ext cx="1106230" cy="113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2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logo&#10;&#10;Description automatically generated">
            <a:extLst>
              <a:ext uri="{FF2B5EF4-FFF2-40B4-BE49-F238E27FC236}">
                <a16:creationId xmlns:a16="http://schemas.microsoft.com/office/drawing/2014/main" id="{EA3C890C-25BF-077C-D26D-B48108C37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63"/>
            <a:ext cx="12192000" cy="6850271"/>
          </a:xfrm>
          <a:prstGeom prst="rect">
            <a:avLst/>
          </a:prstGeom>
        </p:spPr>
      </p:pic>
      <p:pic>
        <p:nvPicPr>
          <p:cNvPr id="9" name="Picture 8" descr="A black and white rectangle with white text&#10;&#10;Description automatically generated">
            <a:extLst>
              <a:ext uri="{FF2B5EF4-FFF2-40B4-BE49-F238E27FC236}">
                <a16:creationId xmlns:a16="http://schemas.microsoft.com/office/drawing/2014/main" id="{6B0E55EB-0473-8B8E-AD6D-41F6A02A99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4350" y="5084234"/>
            <a:ext cx="2514598" cy="745066"/>
          </a:xfrm>
          <a:prstGeom prst="rect">
            <a:avLst/>
          </a:prstGeom>
        </p:spPr>
      </p:pic>
      <p:pic>
        <p:nvPicPr>
          <p:cNvPr id="10" name="Picture 9" descr="A green and white logo&#10;&#10;Description automatically generated">
            <a:extLst>
              <a:ext uri="{FF2B5EF4-FFF2-40B4-BE49-F238E27FC236}">
                <a16:creationId xmlns:a16="http://schemas.microsoft.com/office/drawing/2014/main" id="{90EEC60E-A809-3E68-71D6-5FD6BC0F06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85547" y="666307"/>
            <a:ext cx="1106230" cy="11335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393A915E-D526-FAFA-CCFF-9AEF2087F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350" y="3832905"/>
            <a:ext cx="11163300" cy="701731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Libre Franklin" pitchFamily="2" charset="77"/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81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01CA-3F08-E90D-D482-D719916E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2F88-3D66-E45F-5396-834047A9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72C07-536C-66ED-1508-19E1A1CAB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EBF5F-2A00-73AC-289C-0BFB57087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82042-39FB-5C46-9F85-6375B4C41287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F23A9-DA3D-16CC-B923-189BE7E0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F1FFA-5871-8450-06C6-9F26411E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9EC7-E4FB-A64B-881B-6EB32DED3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31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F2F66-28E7-8F7E-4A9B-7956A08B3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72CCC2-FD80-6ED8-252C-8BE715F829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9669D-8432-506A-41D5-1CC0BD458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A16A5-598A-1717-A223-01F5F87BB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82042-39FB-5C46-9F85-6375B4C41287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FEC84-651F-B2A7-874F-BC38F803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5AAB9-80D3-1925-6D7C-8BF9E5DA4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9EC7-E4FB-A64B-881B-6EB32DED3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66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0CAB9F-A1E3-63CE-F201-75CEED110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90AB1-F6A2-F396-0779-8E6D4E410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B0A65-4CBB-E47C-4DA5-A4FD5F8185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82042-39FB-5C46-9F85-6375B4C41287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D5D7A-D231-2D06-91D8-51E929485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D9D56-D47D-1EC7-DFF7-FFE57AE19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9EC7-E4FB-A64B-881B-6EB32DED3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5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BCAA4E-1547-BFFC-2210-BEC2B7E500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>
                <a:latin typeface="Libre Franklin"/>
              </a:rPr>
              <a:t>14/01/2026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D3FD1A-6380-A10E-5E86-EBE498E98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57" y="1973086"/>
            <a:ext cx="10951534" cy="701731"/>
          </a:xfrm>
        </p:spPr>
        <p:txBody>
          <a:bodyPr/>
          <a:lstStyle/>
          <a:p>
            <a:r>
              <a:rPr lang="en-US">
                <a:latin typeface="Libre Franklin"/>
              </a:rPr>
              <a:t>Group Number: 1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EB07A-0899-B0A7-4CC8-49B43639F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QYF Virtual Internship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390F96-6687-CBA4-7C89-EFAF5295BC24}"/>
              </a:ext>
            </a:extLst>
          </p:cNvPr>
          <p:cNvSpPr txBox="1"/>
          <p:nvPr/>
        </p:nvSpPr>
        <p:spPr>
          <a:xfrm>
            <a:off x="658761" y="2871019"/>
            <a:ext cx="381491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ZA" b="1">
                <a:solidFill>
                  <a:schemeClr val="bg1"/>
                </a:solidFill>
                <a:latin typeface="Libre Franklin"/>
              </a:rPr>
              <a:t>Group Members(Presenters):</a:t>
            </a:r>
          </a:p>
          <a:p>
            <a:r>
              <a:rPr lang="en-ZA" b="1" err="1">
                <a:solidFill>
                  <a:schemeClr val="bg1"/>
                </a:solidFill>
                <a:latin typeface="Libre Franklin"/>
              </a:rPr>
              <a:t>Minentle</a:t>
            </a:r>
            <a:r>
              <a:rPr lang="en-ZA" b="1">
                <a:solidFill>
                  <a:schemeClr val="bg1"/>
                </a:solidFill>
                <a:latin typeface="Libre Franklin"/>
              </a:rPr>
              <a:t> </a:t>
            </a:r>
            <a:r>
              <a:rPr lang="en-ZA" b="1" err="1">
                <a:solidFill>
                  <a:schemeClr val="bg1"/>
                </a:solidFill>
                <a:latin typeface="Libre Franklin"/>
              </a:rPr>
              <a:t>Vikwa</a:t>
            </a:r>
          </a:p>
          <a:p>
            <a:r>
              <a:rPr lang="en-ZA" b="1" err="1">
                <a:solidFill>
                  <a:schemeClr val="bg1"/>
                </a:solidFill>
                <a:latin typeface="Libre Franklin"/>
              </a:rPr>
              <a:t>Kgotlelelo</a:t>
            </a:r>
            <a:r>
              <a:rPr lang="en-ZA" b="1">
                <a:solidFill>
                  <a:schemeClr val="bg1"/>
                </a:solidFill>
                <a:latin typeface="Libre Franklin"/>
              </a:rPr>
              <a:t> Mokwana</a:t>
            </a:r>
            <a:endParaRPr lang="en-ZA" b="1">
              <a:solidFill>
                <a:schemeClr val="bg1"/>
              </a:solidFill>
              <a:latin typeface="Libre Frankl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377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2CC91-1FD4-6E48-D9B1-B480666D9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6D4B-1401-2734-922B-D19D8940D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Libre Franklin"/>
              </a:rPr>
              <a:t>Conclusion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20D45A2-0EFE-FE68-EFB5-D0A0222497E9}"/>
              </a:ext>
            </a:extLst>
          </p:cNvPr>
          <p:cNvSpPr txBox="1">
            <a:spLocks/>
          </p:cNvSpPr>
          <p:nvPr/>
        </p:nvSpPr>
        <p:spPr>
          <a:xfrm>
            <a:off x="514350" y="6479898"/>
            <a:ext cx="5581649" cy="24468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rgbClr val="006241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latin typeface="Libre Franklin"/>
              </a:rPr>
              <a:t>QYF Virtual Internship </a:t>
            </a:r>
            <a:r>
              <a:rPr lang="en-US" b="1">
                <a:solidFill>
                  <a:srgbClr val="00E777"/>
                </a:solidFill>
                <a:latin typeface="Libre Franklin"/>
              </a:rPr>
              <a:t>4</a:t>
            </a:r>
            <a:endParaRPr lang="en-US">
              <a:solidFill>
                <a:srgbClr val="00E777"/>
              </a:solidFill>
              <a:latin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178386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4D479-F501-FB84-6523-474F26583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988543"/>
            <a:ext cx="11163301" cy="701731"/>
          </a:xfrm>
        </p:spPr>
        <p:txBody>
          <a:bodyPr/>
          <a:lstStyle/>
          <a:p>
            <a:r>
              <a:rPr lang="en-US">
                <a:latin typeface="Libre Franklin"/>
              </a:rPr>
              <a:t>Thank You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52C090-CCCF-C9AE-505B-2669E52B2BAE}"/>
              </a:ext>
            </a:extLst>
          </p:cNvPr>
          <p:cNvSpPr txBox="1">
            <a:spLocks/>
          </p:cNvSpPr>
          <p:nvPr/>
        </p:nvSpPr>
        <p:spPr>
          <a:xfrm>
            <a:off x="514351" y="6474618"/>
            <a:ext cx="5581649" cy="24468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latin typeface="Libre Franklin"/>
              </a:rPr>
              <a:t>QYF Virtual Internship </a:t>
            </a:r>
            <a:r>
              <a:rPr lang="en-US" sz="1050" b="1">
                <a:latin typeface="Libre Franklin"/>
              </a:rPr>
              <a:t> </a:t>
            </a:r>
            <a:r>
              <a:rPr lang="en-US" sz="1050" b="1">
                <a:solidFill>
                  <a:srgbClr val="00B050"/>
                </a:solidFill>
                <a:latin typeface="Libre Franklin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5664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F87F-F6AE-D92E-9770-955F031F7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Libre Franklin"/>
              </a:rPr>
              <a:t>Section 1: Operational Risk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54905-429C-4DE0-8C1D-59DC7401DE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Libre Franklin"/>
              </a:rPr>
              <a:t>QYF Virtual Internship </a:t>
            </a:r>
            <a:r>
              <a:rPr lang="en-US" b="1">
                <a:latin typeface="Libre Franklin"/>
              </a:rPr>
              <a:t> </a:t>
            </a:r>
            <a:r>
              <a:rPr lang="en-US" b="1">
                <a:solidFill>
                  <a:srgbClr val="00E777"/>
                </a:solidFill>
                <a:latin typeface="Libre Franklin"/>
              </a:rPr>
              <a:t>1</a:t>
            </a:r>
            <a:endParaRPr lang="en-US">
              <a:solidFill>
                <a:srgbClr val="00E777"/>
              </a:solidFill>
              <a:latin typeface="Libre Franklin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AEFBED7-8B59-AB84-94A2-422BDC96E0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4350" y="1270554"/>
            <a:ext cx="11163299" cy="1363194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3600" b="1">
                <a:solidFill>
                  <a:srgbClr val="006241"/>
                </a:solidFill>
                <a:latin typeface="Libre Franklin"/>
                <a:cs typeface="Segoe UI"/>
              </a:rPr>
              <a:t>Employee Attrition Analysis</a:t>
            </a:r>
            <a:r>
              <a:rPr lang="en-US" sz="3600">
                <a:solidFill>
                  <a:srgbClr val="006241"/>
                </a:solidFill>
                <a:latin typeface="Libre Franklin"/>
                <a:cs typeface="Segoe UI"/>
              </a:rPr>
              <a:t>: </a:t>
            </a:r>
            <a:r>
              <a:rPr lang="en-US" sz="3600" i="1">
                <a:solidFill>
                  <a:srgbClr val="006241"/>
                </a:solidFill>
                <a:latin typeface="Libre Franklin"/>
                <a:cs typeface="Segoe UI"/>
              </a:rPr>
              <a:t>Insights &amp; Recommendations</a:t>
            </a:r>
          </a:p>
          <a:p>
            <a:pPr marL="171450" indent="-171450">
              <a:buChar char="•"/>
            </a:pPr>
            <a:endParaRPr lang="en-US">
              <a:latin typeface="Libre Franklin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47317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FB237-845A-AF50-E9ED-489299075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46F6-40B8-6274-780D-E2AF15524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1: Operational Risk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C78A117-211F-59DD-DD27-A413EDA335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4350" y="1270554"/>
            <a:ext cx="11163299" cy="285308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ZA" sz="1600" b="1">
                <a:solidFill>
                  <a:srgbClr val="006241"/>
                </a:solidFill>
              </a:rPr>
              <a:t>Part 2: Data Cleaning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ZA" sz="1400"/>
              <a:t>What was the goal of your analysis? What questions were you trying to answer and why do they matter?  </a:t>
            </a:r>
          </a:p>
          <a:p>
            <a:pPr marL="171450" indent="-171450" fontAlgn="base">
              <a:buFont typeface="Wingdings" panose="05000000000000000000" pitchFamily="2" charset="2"/>
              <a:buChar char="q"/>
            </a:pPr>
            <a:r>
              <a:rPr lang="en-ZA" sz="1400"/>
              <a:t>   What were the interesting findings from your analysis and why are they important for the business?  </a:t>
            </a:r>
          </a:p>
          <a:p>
            <a:pPr marL="171450" indent="-171450" fontAlgn="base">
              <a:buFont typeface="Wingdings" panose="05000000000000000000" pitchFamily="2" charset="2"/>
              <a:buChar char="q"/>
            </a:pPr>
            <a:r>
              <a:rPr lang="en-ZA" sz="1400"/>
              <a:t>   What are some of the drivers of attrition based on your data analysis?  </a:t>
            </a:r>
          </a:p>
          <a:p>
            <a:pPr marL="171450" indent="-171450" fontAlgn="base">
              <a:buFont typeface="Wingdings" panose="05000000000000000000" pitchFamily="2" charset="2"/>
              <a:buChar char="q"/>
            </a:pPr>
            <a:r>
              <a:rPr lang="en-ZA" sz="1400"/>
              <a:t>   Provide recommendations to solve the attrition problem based on your data analysis results. You must also describe the potential    business impact of your recommendation:  </a:t>
            </a:r>
            <a:br>
              <a:rPr lang="en-ZA" sz="1400"/>
            </a:br>
            <a:endParaRPr lang="en-ZA" sz="1400"/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ZA" sz="1400"/>
              <a:t>Why is this a good recommendation?  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ZA" sz="1400"/>
              <a:t>What benefits will the business achieve? </a:t>
            </a:r>
            <a:br>
              <a:rPr lang="en-ZA" sz="1400" b="1">
                <a:solidFill>
                  <a:srgbClr val="006241"/>
                </a:solidFill>
              </a:rPr>
            </a:br>
            <a:endParaRPr lang="en-ZA" sz="1400" b="1">
              <a:solidFill>
                <a:srgbClr val="00624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680BCDD-47A9-D003-B06A-33A8A65F8428}"/>
              </a:ext>
            </a:extLst>
          </p:cNvPr>
          <p:cNvSpPr txBox="1">
            <a:spLocks/>
          </p:cNvSpPr>
          <p:nvPr/>
        </p:nvSpPr>
        <p:spPr>
          <a:xfrm>
            <a:off x="514350" y="6479898"/>
            <a:ext cx="5581649" cy="24468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rgbClr val="006241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latin typeface="Libre Franklin"/>
              </a:rPr>
              <a:t>QYF Virtual Internship </a:t>
            </a:r>
            <a:r>
              <a:rPr lang="en-US" b="1">
                <a:solidFill>
                  <a:srgbClr val="00E777"/>
                </a:solidFill>
                <a:latin typeface="Libre Franklin"/>
              </a:rPr>
              <a:t>2</a:t>
            </a:r>
            <a:endParaRPr lang="en-US">
              <a:solidFill>
                <a:srgbClr val="00E777"/>
              </a:solidFill>
              <a:latin typeface="Libre Franklin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8C5492-0D42-483C-E0D9-A0E2E203E20F}"/>
              </a:ext>
            </a:extLst>
          </p:cNvPr>
          <p:cNvSpPr/>
          <p:nvPr/>
        </p:nvSpPr>
        <p:spPr>
          <a:xfrm>
            <a:off x="1002890" y="5132439"/>
            <a:ext cx="8731045" cy="11110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Libre Franklin" pitchFamily="2" charset="0"/>
              </a:rPr>
              <a:t>Provide insights​</a:t>
            </a:r>
            <a:endParaRPr lang="en-ZA">
              <a:solidFill>
                <a:schemeClr val="tx1"/>
              </a:solidFill>
              <a:latin typeface="Libre Franklin" pitchFamily="2" charset="0"/>
            </a:endParaRPr>
          </a:p>
        </p:txBody>
      </p:sp>
      <p:pic>
        <p:nvPicPr>
          <p:cNvPr id="7" name="Picture 6" descr="A screenshot of a green graph">
            <a:extLst>
              <a:ext uri="{FF2B5EF4-FFF2-40B4-BE49-F238E27FC236}">
                <a16:creationId xmlns:a16="http://schemas.microsoft.com/office/drawing/2014/main" id="{49176F80-A46B-CD2F-74C5-7B280CD8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52" y="938863"/>
            <a:ext cx="11270939" cy="577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60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61A0-E93D-9836-C9E8-9E15DEE3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1: Operational Risk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76518A-847E-BA40-0C39-3BC7215CAD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651" y="1193949"/>
            <a:ext cx="11005644" cy="3481979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GOAL:</a:t>
            </a:r>
            <a:endParaRPr lang="en-US" sz="1600" b="1">
              <a:solidFill>
                <a:srgbClr val="006241"/>
              </a:solidFill>
              <a:latin typeface="Libre Franklin"/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To analyze employee attrition patterns and identify key factors driving turnover, enabling data-driven actions to improve retention.</a:t>
            </a:r>
          </a:p>
          <a:p>
            <a:pPr>
              <a:lnSpc>
                <a:spcPct val="100000"/>
              </a:lnSpc>
            </a:pPr>
            <a:endParaRPr lang="en-US" sz="1600">
              <a:solidFill>
                <a:srgbClr val="00624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WHAT WERE WE AIMING TO ANSWER?</a:t>
            </a:r>
          </a:p>
          <a:p>
            <a:pPr marL="171450" indent="-171450">
              <a:buFont typeface="Wingdings" panose="020B0604020202020204" pitchFamily="34" charset="0"/>
              <a:buChar char="Ø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What is the overall attrition rate?</a:t>
            </a:r>
            <a:endParaRPr lang="en-US" sz="1600"/>
          </a:p>
          <a:p>
            <a:pPr marL="171450" indent="-171450">
              <a:buFont typeface="Wingdings" panose="020B0604020202020204" pitchFamily="34" charset="0"/>
              <a:buChar char="Ø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Which employee groups are most at risk?</a:t>
            </a:r>
            <a:endParaRPr lang="en-US" sz="1600"/>
          </a:p>
          <a:p>
            <a:pPr marL="171450" indent="-171450">
              <a:buFont typeface="Wingdings" panose="020B0604020202020204" pitchFamily="34" charset="0"/>
              <a:buChar char="Ø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Which workplace factors are linked to higher attrition?</a:t>
            </a:r>
            <a:endParaRPr lang="en-US" sz="1600">
              <a:latin typeface="Libre Franklin"/>
            </a:endParaRPr>
          </a:p>
          <a:p>
            <a:pPr marL="171450" indent="-171450">
              <a:buFont typeface="Wingdings" panose="020B0604020202020204" pitchFamily="34" charset="0"/>
              <a:buChar char="Ø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What targeted interventions can reduce turnover</a:t>
            </a:r>
            <a:endParaRPr lang="en-US" sz="1600">
              <a:latin typeface="Libre Franklin"/>
            </a:endParaRPr>
          </a:p>
          <a:p>
            <a:pPr marL="285750" indent="-285750"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sz="1600">
              <a:solidFill>
                <a:srgbClr val="00624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3C7136-DE7E-156C-31DD-47A6522AE753}"/>
              </a:ext>
            </a:extLst>
          </p:cNvPr>
          <p:cNvSpPr txBox="1">
            <a:spLocks/>
          </p:cNvSpPr>
          <p:nvPr/>
        </p:nvSpPr>
        <p:spPr>
          <a:xfrm>
            <a:off x="514350" y="6479898"/>
            <a:ext cx="5581649" cy="24468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rgbClr val="006241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latin typeface="Libre Franklin"/>
              </a:rPr>
              <a:t>QYF Virtual Internship </a:t>
            </a:r>
            <a:r>
              <a:rPr lang="en-US" b="1">
                <a:solidFill>
                  <a:srgbClr val="00E777"/>
                </a:solidFill>
                <a:latin typeface="Libre Franklin"/>
              </a:rPr>
              <a:t>2</a:t>
            </a:r>
            <a:endParaRPr lang="en-US">
              <a:solidFill>
                <a:srgbClr val="00E777"/>
              </a:solidFill>
              <a:latin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33351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69DC7-8C32-F21F-9468-A67E79E6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1: Operational Risk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8A44E-8050-C38F-9A79-D77EBD27A7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4CCFE-1B7B-6DFF-3064-ABC7FA174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4350" y="1270554"/>
            <a:ext cx="11163299" cy="2063129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rgbClr val="006241"/>
                </a:solidFill>
                <a:latin typeface="Libre Franklin"/>
              </a:rPr>
              <a:t>WHY DOES IT MATTER?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Employee attrition raises hiring and training costs, disrupts team productivity, and creates operational risk. </a:t>
            </a:r>
            <a:endParaRPr lang="en-US" sz="1600">
              <a:solidFill>
                <a:srgbClr val="00624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rgbClr val="006241"/>
              </a:solidFill>
            </a:endParaRPr>
          </a:p>
          <a:p>
            <a:r>
              <a:rPr lang="en-US" sz="1600" b="1" u="sng">
                <a:solidFill>
                  <a:srgbClr val="006241"/>
                </a:solidFill>
                <a:latin typeface="Libre Franklin"/>
              </a:rPr>
              <a:t> Employee Attrition Dashboard  </a:t>
            </a:r>
            <a:endParaRPr lang="en-US" sz="1600" b="1" u="sng">
              <a:solidFill>
                <a:srgbClr val="006241"/>
              </a:solidFill>
            </a:endParaRPr>
          </a:p>
          <a:p>
            <a:endParaRPr lang="en-US" sz="1600" b="1">
              <a:solidFill>
                <a:srgbClr val="006241"/>
              </a:solidFill>
            </a:endParaRPr>
          </a:p>
          <a:p>
            <a:endParaRPr lang="en-US" sz="1600" b="1">
              <a:solidFill>
                <a:srgbClr val="006241"/>
              </a:solidFill>
            </a:endParaRPr>
          </a:p>
        </p:txBody>
      </p:sp>
      <p:pic>
        <p:nvPicPr>
          <p:cNvPr id="6" name="Picture 5" descr="A graph with green bars&#10;&#10;AI-generated content may be incorrect.">
            <a:extLst>
              <a:ext uri="{FF2B5EF4-FFF2-40B4-BE49-F238E27FC236}">
                <a16:creationId xmlns:a16="http://schemas.microsoft.com/office/drawing/2014/main" id="{FF3CDB2E-BE49-6DE1-1416-9CA4B6665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03" y="2902171"/>
            <a:ext cx="4867517" cy="3050293"/>
          </a:xfrm>
          <a:prstGeom prst="rect">
            <a:avLst/>
          </a:prstGeom>
        </p:spPr>
      </p:pic>
      <p:pic>
        <p:nvPicPr>
          <p:cNvPr id="7" name="Picture 6" descr="A graph with green bars&#10;&#10;AI-generated content may be incorrect.">
            <a:extLst>
              <a:ext uri="{FF2B5EF4-FFF2-40B4-BE49-F238E27FC236}">
                <a16:creationId xmlns:a16="http://schemas.microsoft.com/office/drawing/2014/main" id="{6F1E3ED6-D185-3767-6F80-6CD7DD8D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034" y="2906269"/>
            <a:ext cx="5339427" cy="27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60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9030-91A0-C195-D112-C1A8AE5C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Libre Franklin"/>
              </a:rPr>
              <a:t>Interesting Findings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43B2C-AEAA-7116-B41A-1CA71E0CB3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ECA6B-E623-3B9C-F4E9-619FDBBA35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4350" y="1270554"/>
            <a:ext cx="11163299" cy="4477123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1600" b="1">
                <a:solidFill>
                  <a:srgbClr val="006241"/>
                </a:solidFill>
                <a:latin typeface="Libre Franklin"/>
              </a:rPr>
              <a:t>What we found was:</a:t>
            </a:r>
          </a:p>
          <a:p>
            <a:pPr marL="285750" indent="-285750">
              <a:buFont typeface="Wingdings"/>
              <a:buChar char="Ø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Attrition is highest among early-career employees</a:t>
            </a:r>
            <a:endParaRPr lang="en-US">
              <a:latin typeface="Libre Franklin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Entry-level staff attrition rate: </a:t>
            </a:r>
            <a:r>
              <a:rPr lang="en-US" sz="1600" b="1">
                <a:solidFill>
                  <a:srgbClr val="006241"/>
                </a:solidFill>
                <a:latin typeface="Libre Franklin"/>
              </a:rPr>
              <a:t>26.35%</a:t>
            </a:r>
            <a:endParaRPr lang="en-US">
              <a:latin typeface="Libre Franklin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Ages </a:t>
            </a:r>
            <a:r>
              <a:rPr lang="en-US" sz="1600" b="1">
                <a:solidFill>
                  <a:srgbClr val="006241"/>
                </a:solidFill>
                <a:latin typeface="Libre Franklin"/>
              </a:rPr>
              <a:t>18–24</a:t>
            </a:r>
            <a:r>
              <a:rPr lang="en-US" sz="1600">
                <a:solidFill>
                  <a:srgbClr val="006241"/>
                </a:solidFill>
                <a:latin typeface="Libre Franklin"/>
              </a:rPr>
              <a:t> show the highest attrition rate: </a:t>
            </a:r>
            <a:r>
              <a:rPr lang="en-US" sz="1600" b="1">
                <a:solidFill>
                  <a:srgbClr val="006241"/>
                </a:solidFill>
                <a:latin typeface="Libre Franklin"/>
              </a:rPr>
              <a:t>39.18%</a:t>
            </a:r>
            <a:endParaRPr lang="en-US">
              <a:latin typeface="Libre Franklin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Attrition decreases as job level and age increase</a:t>
            </a:r>
            <a:endParaRPr lang="en-US">
              <a:latin typeface="Libre Franklin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Suggests loss of talent early due to:</a:t>
            </a:r>
            <a:endParaRPr lang="en-US">
              <a:latin typeface="Libre Franklin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1600">
                <a:solidFill>
                  <a:srgbClr val="006241"/>
                </a:solidFill>
              </a:rPr>
              <a:t>Onboarding challenges</a:t>
            </a:r>
            <a:endParaRPr lang="en-US"/>
          </a:p>
          <a:p>
            <a:pPr marL="971550" lvl="1" indent="-285750">
              <a:buFont typeface="Arial"/>
              <a:buChar char="•"/>
            </a:pPr>
            <a:r>
              <a:rPr lang="en-US" sz="1600">
                <a:solidFill>
                  <a:srgbClr val="006241"/>
                </a:solidFill>
              </a:rPr>
              <a:t>Unmet job expectations</a:t>
            </a:r>
            <a:endParaRPr lang="en-US"/>
          </a:p>
          <a:p>
            <a:pPr marL="971550" lvl="1" indent="-285750">
              <a:buFont typeface="Arial"/>
              <a:buChar char="•"/>
            </a:pPr>
            <a:r>
              <a:rPr lang="en-US" sz="1600">
                <a:solidFill>
                  <a:srgbClr val="006241"/>
                </a:solidFill>
              </a:rPr>
              <a:t>Limited early-career growth opportunities</a:t>
            </a:r>
            <a:endParaRPr lang="en-US"/>
          </a:p>
          <a:p>
            <a:pPr marL="285750" indent="-285750">
              <a:buFont typeface="Wingdings"/>
              <a:buChar char="Ø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Business impact:</a:t>
            </a:r>
            <a:endParaRPr lang="en-US" sz="1600">
              <a:latin typeface="Libre Franklin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1600">
                <a:solidFill>
                  <a:srgbClr val="006241"/>
                </a:solidFill>
              </a:rPr>
              <a:t>Higher recruitment and training costs</a:t>
            </a:r>
            <a:endParaRPr lang="en-US"/>
          </a:p>
          <a:p>
            <a:pPr marL="971550" lvl="1" indent="-285750">
              <a:buFont typeface="Arial"/>
              <a:buChar char="•"/>
            </a:pPr>
            <a:r>
              <a:rPr lang="en-US" sz="1600">
                <a:solidFill>
                  <a:srgbClr val="006241"/>
                </a:solidFill>
              </a:rPr>
              <a:t>Disrupted team productivity</a:t>
            </a:r>
            <a:endParaRPr lang="en-US"/>
          </a:p>
          <a:p>
            <a:pPr marL="971550" lvl="1" indent="-285750">
              <a:buFont typeface="Arial"/>
              <a:buChar char="•"/>
            </a:pPr>
            <a:r>
              <a:rPr lang="en-US" sz="1600">
                <a:solidFill>
                  <a:srgbClr val="006241"/>
                </a:solidFill>
              </a:rPr>
              <a:t>Weakened long-term talent pipeline</a:t>
            </a:r>
            <a:endParaRPr lang="en-US"/>
          </a:p>
          <a:p>
            <a:endParaRPr lang="en-US" sz="1600">
              <a:solidFill>
                <a:srgbClr val="0062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297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53E6C-55BF-330D-59E2-C77EAD6EA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Libre Franklin"/>
              </a:rPr>
              <a:t>OTHER DRIVERS OF ATTRITION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75C7B-E7D5-2FB6-6D2F-662710CC03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A6B08-0BCA-318B-323C-8BDE7E421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4350" y="1270554"/>
            <a:ext cx="11163299" cy="313932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rgbClr val="006241"/>
                </a:solidFill>
              </a:rPr>
              <a:t>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7B6DF-8B49-22B5-9A18-E8C31944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3" y="977339"/>
            <a:ext cx="4797225" cy="2318313"/>
          </a:xfrm>
          <a:prstGeom prst="rect">
            <a:avLst/>
          </a:prstGeom>
        </p:spPr>
      </p:pic>
      <p:pic>
        <p:nvPicPr>
          <p:cNvPr id="6" name="Picture 5" descr="A green and blue pie chart&#10;&#10;AI-generated content may be incorrect.">
            <a:extLst>
              <a:ext uri="{FF2B5EF4-FFF2-40B4-BE49-F238E27FC236}">
                <a16:creationId xmlns:a16="http://schemas.microsoft.com/office/drawing/2014/main" id="{AE28C616-AAE7-20BE-03A7-9FBDBAEBB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343" y="847062"/>
            <a:ext cx="4146150" cy="2588510"/>
          </a:xfrm>
          <a:prstGeom prst="rect">
            <a:avLst/>
          </a:prstGeom>
        </p:spPr>
      </p:pic>
      <p:pic>
        <p:nvPicPr>
          <p:cNvPr id="7" name="Picture 6" descr="A green rectangular object with white text&#10;&#10;AI-generated content may be incorrect.">
            <a:extLst>
              <a:ext uri="{FF2B5EF4-FFF2-40B4-BE49-F238E27FC236}">
                <a16:creationId xmlns:a16="http://schemas.microsoft.com/office/drawing/2014/main" id="{ABCD7D2D-A6EB-4F17-CBF4-D3F9EF7D2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092" y="3533474"/>
            <a:ext cx="4782877" cy="275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65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96B88-59C9-604D-B068-1843EE9D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Libre Franklin"/>
              </a:rPr>
              <a:t>DRIVERS OF ATTRITION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23048-DBE5-C6C9-09E2-5ABAEA7EE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312722-DB26-905C-AE04-D924A153AF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4350" y="1164453"/>
            <a:ext cx="11163299" cy="4532523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Higher attrition linked to heavy workload and lower pay</a:t>
            </a:r>
            <a:endParaRPr lang="en-US" sz="1600">
              <a:solidFill>
                <a:srgbClr val="00624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Employees working overtime leave more → burnout risk</a:t>
            </a:r>
            <a:endParaRPr lang="en-US" sz="1600">
              <a:solidFill>
                <a:srgbClr val="00624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Attrition highest in Low </a:t>
            </a:r>
            <a:r>
              <a:rPr lang="en-US" sz="1600" b="1">
                <a:solidFill>
                  <a:srgbClr val="006241"/>
                </a:solidFill>
                <a:latin typeface="Libre Franklin"/>
              </a:rPr>
              <a:t>(17.92%) </a:t>
            </a:r>
            <a:r>
              <a:rPr lang="en-US" sz="1600">
                <a:solidFill>
                  <a:srgbClr val="006241"/>
                </a:solidFill>
                <a:latin typeface="Libre Franklin"/>
              </a:rPr>
              <a:t>and Medium </a:t>
            </a:r>
            <a:r>
              <a:rPr lang="en-US" sz="1600" b="1">
                <a:solidFill>
                  <a:srgbClr val="006241"/>
                </a:solidFill>
                <a:latin typeface="Libre Franklin"/>
              </a:rPr>
              <a:t>(17.01%)</a:t>
            </a:r>
            <a:r>
              <a:rPr lang="en-US" sz="1600">
                <a:solidFill>
                  <a:srgbClr val="006241"/>
                </a:solidFill>
                <a:latin typeface="Libre Franklin"/>
              </a:rPr>
              <a:t> income bands</a:t>
            </a:r>
            <a:endParaRPr lang="en-US" sz="1600">
              <a:solidFill>
                <a:srgbClr val="006241"/>
              </a:solidFill>
            </a:endParaRPr>
          </a:p>
          <a:p>
            <a:pPr marL="971550" lvl="1" indent="-285750">
              <a:buFont typeface="Wingdings"/>
              <a:buChar char="Ø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Much lower in Very High income</a:t>
            </a:r>
            <a:r>
              <a:rPr lang="en-US" sz="1600" b="1">
                <a:solidFill>
                  <a:srgbClr val="006241"/>
                </a:solidFill>
                <a:latin typeface="Libre Franklin"/>
              </a:rPr>
              <a:t> (5.15%)</a:t>
            </a:r>
            <a:endParaRPr lang="en-US" sz="1600">
              <a:solidFill>
                <a:srgbClr val="006241"/>
              </a:solidFill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Suggests pay may not feel worth the job demands for lower-paid staff</a:t>
            </a:r>
            <a:endParaRPr lang="en-US" sz="1600">
              <a:solidFill>
                <a:srgbClr val="00624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Job satisfaction is a key driver</a:t>
            </a:r>
            <a:endParaRPr lang="en-US" sz="1600">
              <a:solidFill>
                <a:srgbClr val="006241"/>
              </a:solidFill>
            </a:endParaRPr>
          </a:p>
          <a:p>
            <a:pPr marL="971550" lvl="1" indent="-285750">
              <a:buFont typeface="Wingdings"/>
              <a:buChar char="Ø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Attrition decreases as satisfaction rises (Level 1 → Level 4)</a:t>
            </a:r>
            <a:endParaRPr lang="en-US" sz="1600">
              <a:solidFill>
                <a:srgbClr val="006241"/>
              </a:solidFill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Related contributing pressures:</a:t>
            </a:r>
            <a:endParaRPr lang="en-US" sz="1600">
              <a:solidFill>
                <a:srgbClr val="006241"/>
              </a:solidFill>
            </a:endParaRPr>
          </a:p>
          <a:p>
            <a:pPr marL="971550" lvl="1" indent="-285750">
              <a:buFont typeface="Wingdings"/>
              <a:buChar char="Ø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Poor work–life balance</a:t>
            </a:r>
            <a:endParaRPr lang="en-US" sz="1600">
              <a:solidFill>
                <a:srgbClr val="006241"/>
              </a:solidFill>
              <a:ea typeface="Calibri"/>
              <a:cs typeface="Calibri"/>
            </a:endParaRPr>
          </a:p>
          <a:p>
            <a:pPr marL="971550" lvl="1" indent="-285750">
              <a:buFont typeface="Wingdings"/>
              <a:buChar char="Ø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High workload</a:t>
            </a:r>
            <a:endParaRPr lang="en-US" sz="1600">
              <a:solidFill>
                <a:srgbClr val="006241"/>
              </a:solidFill>
              <a:ea typeface="Calibri"/>
              <a:cs typeface="Calibri"/>
            </a:endParaRPr>
          </a:p>
          <a:p>
            <a:pPr marL="971550" lvl="1" indent="-285750">
              <a:buFont typeface="Wingdings"/>
              <a:buChar char="Ø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Pay not matching effort</a:t>
            </a:r>
            <a:endParaRPr lang="en-US" sz="1600">
              <a:solidFill>
                <a:srgbClr val="006241"/>
              </a:solidFill>
              <a:ea typeface="Calibri"/>
              <a:cs typeface="Calibri"/>
            </a:endParaRPr>
          </a:p>
          <a:p>
            <a:pPr marL="971550" lvl="1" indent="-285750">
              <a:buFont typeface="Wingdings"/>
              <a:buChar char="Ø"/>
            </a:pPr>
            <a:r>
              <a:rPr lang="en-US" sz="1600">
                <a:solidFill>
                  <a:srgbClr val="006241"/>
                </a:solidFill>
                <a:latin typeface="Libre Franklin"/>
              </a:rPr>
              <a:t>Commuting distance</a:t>
            </a:r>
            <a:endParaRPr lang="en-US" sz="1600">
              <a:solidFill>
                <a:srgbClr val="006241"/>
              </a:solidFill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 b="1">
                <a:solidFill>
                  <a:srgbClr val="006241"/>
                </a:solidFill>
                <a:latin typeface="Libre Franklin"/>
              </a:rPr>
              <a:t>Overall insight:</a:t>
            </a:r>
            <a:r>
              <a:rPr lang="en-US" sz="1600">
                <a:solidFill>
                  <a:srgbClr val="006241"/>
                </a:solidFill>
                <a:latin typeface="Libre Franklin"/>
              </a:rPr>
              <a:t> Attrition risk rises when work strain is high and rewards (pay/satisfaction) are low</a:t>
            </a:r>
            <a:endParaRPr lang="en-US" sz="1600">
              <a:solidFill>
                <a:srgbClr val="006241"/>
              </a:solidFill>
            </a:endParaRPr>
          </a:p>
          <a:p>
            <a:endParaRPr lang="en-US">
              <a:latin typeface="Libre Franklin"/>
            </a:endParaRPr>
          </a:p>
        </p:txBody>
      </p:sp>
      <p:pic>
        <p:nvPicPr>
          <p:cNvPr id="5" name="Picture 4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68DB20FB-9826-5759-8E66-A78FF8921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453" y="1604119"/>
            <a:ext cx="4130716" cy="289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68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8B2EE-65DC-DAF7-9C39-4716D2B3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Libre Franklin"/>
              </a:rPr>
              <a:t>Recommendations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CE98B-55E4-9B97-536C-FD13F615C6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7D898-E9F8-36F6-A6F9-3F6BC890B8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4350" y="1077643"/>
            <a:ext cx="11163299" cy="5524846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endParaRPr lang="en-US" sz="1400" b="1">
              <a:solidFill>
                <a:srgbClr val="000000"/>
              </a:solidFill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400" b="1">
                <a:solidFill>
                  <a:srgbClr val="006241"/>
                </a:solidFill>
              </a:rPr>
              <a:t>Strengthen early-career retention</a:t>
            </a:r>
            <a:endParaRPr lang="en-US" sz="1400"/>
          </a:p>
          <a:p>
            <a:pPr marL="742950" lvl="1" indent="-285750">
              <a:buFont typeface="Wingdings" panose="020B0604020202020204" pitchFamily="34" charset="0"/>
              <a:buChar char="Ø"/>
            </a:pPr>
            <a:r>
              <a:rPr lang="en-US" sz="1400">
                <a:solidFill>
                  <a:srgbClr val="006241"/>
                </a:solidFill>
              </a:rPr>
              <a:t>Structured onboarding, mentoring, regular check-ins, clear growth paths</a:t>
            </a:r>
            <a:endParaRPr lang="en-US" sz="1400">
              <a:ea typeface="Calibri"/>
              <a:cs typeface="Calibri"/>
            </a:endParaRPr>
          </a:p>
          <a:p>
            <a:pPr marL="742950" lvl="1" indent="-285750">
              <a:buFont typeface="Wingdings" panose="020B0604020202020204" pitchFamily="34" charset="0"/>
              <a:buChar char="Ø"/>
            </a:pPr>
            <a:r>
              <a:rPr lang="en-US" sz="1400">
                <a:solidFill>
                  <a:srgbClr val="006241"/>
                </a:solidFill>
              </a:rPr>
              <a:t>Targets highest-risk group (entry-level &amp; ages 18–24)</a:t>
            </a:r>
            <a:endParaRPr lang="en-US" sz="1400">
              <a:ea typeface="Calibri"/>
              <a:cs typeface="Calibri"/>
            </a:endParaRPr>
          </a:p>
          <a:p>
            <a:pPr marL="742950" lvl="1" indent="-285750">
              <a:buFont typeface="Wingdings" panose="020B0604020202020204" pitchFamily="34" charset="0"/>
              <a:buChar char="Ø"/>
            </a:pPr>
            <a:r>
              <a:rPr lang="en-US" sz="1400" b="1">
                <a:solidFill>
                  <a:srgbClr val="006241"/>
                </a:solidFill>
              </a:rPr>
              <a:t>Benefit:</a:t>
            </a:r>
            <a:r>
              <a:rPr lang="en-US" sz="1400">
                <a:solidFill>
                  <a:srgbClr val="006241"/>
                </a:solidFill>
              </a:rPr>
              <a:t> Lower hiring costs, faster productivity, stronger talent pipeline</a:t>
            </a:r>
            <a:endParaRPr lang="en-US" sz="1400"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400" b="1">
                <a:solidFill>
                  <a:srgbClr val="006241"/>
                </a:solidFill>
              </a:rPr>
              <a:t>Reduce workload strain &amp; improve work–life balance</a:t>
            </a:r>
            <a:endParaRPr lang="en-US" sz="1400"/>
          </a:p>
          <a:p>
            <a:pPr marL="742950" lvl="1" indent="-285750">
              <a:buFont typeface="Wingdings" panose="020B0604020202020204" pitchFamily="34" charset="0"/>
              <a:buChar char="Ø"/>
            </a:pPr>
            <a:r>
              <a:rPr lang="en-US" sz="1400">
                <a:solidFill>
                  <a:srgbClr val="006241"/>
                </a:solidFill>
              </a:rPr>
              <a:t>Manage workloads and control excessive overtime</a:t>
            </a:r>
            <a:endParaRPr lang="en-US" sz="1400">
              <a:ea typeface="Calibri"/>
              <a:cs typeface="Calibri"/>
            </a:endParaRPr>
          </a:p>
          <a:p>
            <a:pPr marL="742950" lvl="1" indent="-285750">
              <a:buFont typeface="Wingdings" panose="020B0604020202020204" pitchFamily="34" charset="0"/>
              <a:buChar char="Ø"/>
            </a:pPr>
            <a:r>
              <a:rPr lang="en-US" sz="1400">
                <a:solidFill>
                  <a:srgbClr val="006241"/>
                </a:solidFill>
              </a:rPr>
              <a:t>Addresses burnout and dissatisfaction drivers</a:t>
            </a:r>
            <a:endParaRPr lang="en-US" sz="1400">
              <a:ea typeface="Calibri"/>
              <a:cs typeface="Calibri"/>
            </a:endParaRPr>
          </a:p>
          <a:p>
            <a:pPr marL="742950" lvl="1" indent="-285750">
              <a:buFont typeface="Wingdings" panose="020B0604020202020204" pitchFamily="34" charset="0"/>
              <a:buChar char="Ø"/>
            </a:pPr>
            <a:r>
              <a:rPr lang="en-US" sz="1400" b="1">
                <a:solidFill>
                  <a:srgbClr val="006241"/>
                </a:solidFill>
              </a:rPr>
              <a:t>Benefit:</a:t>
            </a:r>
            <a:r>
              <a:rPr lang="en-US" sz="1400">
                <a:solidFill>
                  <a:srgbClr val="006241"/>
                </a:solidFill>
              </a:rPr>
              <a:t> Better retention, stable performance, less absenteeism</a:t>
            </a:r>
            <a:endParaRPr lang="en-US" sz="1400"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400" b="1">
                <a:solidFill>
                  <a:srgbClr val="006241"/>
                </a:solidFill>
              </a:rPr>
              <a:t>Improve compensation in lower income bands</a:t>
            </a:r>
            <a:endParaRPr lang="en-US" sz="1400"/>
          </a:p>
          <a:p>
            <a:pPr marL="742950" lvl="1" indent="-285750">
              <a:buFont typeface="Wingdings" panose="020B0604020202020204" pitchFamily="34" charset="0"/>
              <a:buChar char="Ø"/>
            </a:pPr>
            <a:r>
              <a:rPr lang="en-US" sz="1400">
                <a:solidFill>
                  <a:srgbClr val="006241"/>
                </a:solidFill>
              </a:rPr>
              <a:t>Enhance pay progression and performance incentives</a:t>
            </a:r>
            <a:endParaRPr lang="en-US" sz="1400">
              <a:ea typeface="Calibri"/>
              <a:cs typeface="Calibri"/>
            </a:endParaRPr>
          </a:p>
          <a:p>
            <a:pPr marL="742950" lvl="1" indent="-285750">
              <a:buFont typeface="Wingdings" panose="020B0604020202020204" pitchFamily="34" charset="0"/>
              <a:buChar char="Ø"/>
            </a:pPr>
            <a:r>
              <a:rPr lang="en-US" sz="1400">
                <a:solidFill>
                  <a:srgbClr val="006241"/>
                </a:solidFill>
              </a:rPr>
              <a:t>Reduces gap between effort and reward</a:t>
            </a:r>
            <a:endParaRPr lang="en-US" sz="1400">
              <a:ea typeface="Calibri"/>
              <a:cs typeface="Calibri"/>
            </a:endParaRPr>
          </a:p>
          <a:p>
            <a:pPr marL="742950" lvl="1" indent="-285750">
              <a:buFont typeface="Wingdings" panose="020B0604020202020204" pitchFamily="34" charset="0"/>
              <a:buChar char="Ø"/>
            </a:pPr>
            <a:r>
              <a:rPr lang="en-US" sz="1400" b="1">
                <a:solidFill>
                  <a:srgbClr val="006241"/>
                </a:solidFill>
              </a:rPr>
              <a:t>Benefit:</a:t>
            </a:r>
            <a:r>
              <a:rPr lang="en-US" sz="1400">
                <a:solidFill>
                  <a:srgbClr val="006241"/>
                </a:solidFill>
              </a:rPr>
              <a:t> Higher motivation, improved retention, lower replacement costs</a:t>
            </a:r>
            <a:endParaRPr lang="en-US" sz="1400"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400" b="1">
                <a:solidFill>
                  <a:srgbClr val="006241"/>
                </a:solidFill>
              </a:rPr>
              <a:t>Support employees with long commutes</a:t>
            </a:r>
            <a:endParaRPr lang="en-US" sz="1400"/>
          </a:p>
          <a:p>
            <a:pPr marL="742950" lvl="1" indent="-285750">
              <a:buFont typeface="Wingdings" panose="020B0604020202020204" pitchFamily="34" charset="0"/>
              <a:buChar char="Ø"/>
            </a:pPr>
            <a:r>
              <a:rPr lang="en-US" sz="1400">
                <a:solidFill>
                  <a:srgbClr val="006241"/>
                </a:solidFill>
              </a:rPr>
              <a:t>Flexible work options or commute assistance</a:t>
            </a:r>
            <a:endParaRPr lang="en-US" sz="1400">
              <a:ea typeface="Calibri"/>
              <a:cs typeface="Calibri"/>
            </a:endParaRPr>
          </a:p>
          <a:p>
            <a:pPr marL="742950" lvl="1" indent="-285750">
              <a:buFont typeface="Wingdings" panose="020B0604020202020204" pitchFamily="34" charset="0"/>
              <a:buChar char="Ø"/>
            </a:pPr>
            <a:r>
              <a:rPr lang="en-US" sz="1400">
                <a:solidFill>
                  <a:srgbClr val="006241"/>
                </a:solidFill>
              </a:rPr>
              <a:t>Reduces fatigue and daily strain</a:t>
            </a:r>
            <a:endParaRPr lang="en-US" sz="1400">
              <a:ea typeface="Calibri"/>
              <a:cs typeface="Calibri"/>
            </a:endParaRPr>
          </a:p>
          <a:p>
            <a:pPr marL="742950" lvl="1" indent="-285750">
              <a:buFont typeface="Wingdings" panose="020B0604020202020204" pitchFamily="34" charset="0"/>
              <a:buChar char="Ø"/>
            </a:pPr>
            <a:r>
              <a:rPr lang="en-US" sz="1400" b="1">
                <a:solidFill>
                  <a:srgbClr val="006241"/>
                </a:solidFill>
              </a:rPr>
              <a:t>Benefit:</a:t>
            </a:r>
            <a:r>
              <a:rPr lang="en-US" sz="1400">
                <a:solidFill>
                  <a:srgbClr val="006241"/>
                </a:solidFill>
              </a:rPr>
              <a:t> Higher retention, improved well-being, more reliable staffing</a:t>
            </a:r>
            <a:endParaRPr lang="en-US" sz="1400"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US" sz="1400" b="1">
              <a:solidFill>
                <a:srgbClr val="006241"/>
              </a:solidFill>
            </a:endParaRPr>
          </a:p>
          <a:p>
            <a:pPr marL="742950" lvl="1" indent="0">
              <a:buNone/>
            </a:pPr>
            <a:endParaRPr lang="en-US" sz="1400">
              <a:solidFill>
                <a:srgbClr val="006241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US" sz="1400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07618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7983235A7B0C4E9DAF059E52CA6312" ma:contentTypeVersion="19" ma:contentTypeDescription="Create a new document." ma:contentTypeScope="" ma:versionID="2cf98ac3b7f3ae2e1f6ab12717d1c93c">
  <xsd:schema xmlns:xsd="http://www.w3.org/2001/XMLSchema" xmlns:xs="http://www.w3.org/2001/XMLSchema" xmlns:p="http://schemas.microsoft.com/office/2006/metadata/properties" xmlns:ns2="b853244e-7603-4783-a498-be4ca8876b13" xmlns:ns3="8d78e1de-c411-4830-b453-ae2b2957e43b" targetNamespace="http://schemas.microsoft.com/office/2006/metadata/properties" ma:root="true" ma:fieldsID="543786627d888f8db4e52ecfcdb978a8" ns2:_="" ns3:_="">
    <xsd:import namespace="b853244e-7603-4783-a498-be4ca8876b13"/>
    <xsd:import namespace="8d78e1de-c411-4830-b453-ae2b2957e4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53244e-7603-4783-a498-be4ca8876b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56756f9-18f5-4fe6-86e3-093d9026774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78e1de-c411-4830-b453-ae2b2957e43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96f1b74-75e8-4132-98e8-2ffdda0eda77}" ma:internalName="TaxCatchAll" ma:showField="CatchAllData" ma:web="8d78e1de-c411-4830-b453-ae2b2957e43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853244e-7603-4783-a498-be4ca8876b13">
      <Terms xmlns="http://schemas.microsoft.com/office/infopath/2007/PartnerControls"/>
    </lcf76f155ced4ddcb4097134ff3c332f>
    <TaxCatchAll xmlns="8d78e1de-c411-4830-b453-ae2b2957e43b" xsi:nil="true"/>
  </documentManagement>
</p:properties>
</file>

<file path=customXml/itemProps1.xml><?xml version="1.0" encoding="utf-8"?>
<ds:datastoreItem xmlns:ds="http://schemas.openxmlformats.org/officeDocument/2006/customXml" ds:itemID="{6E2F7792-FE55-4C55-9F5A-D75D8D6AA2F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b853244e-7603-4783-a498-be4ca8876b13"/>
    <ds:schemaRef ds:uri="8d78e1de-c411-4830-b453-ae2b2957e43b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8FE6FE8-04F3-472C-8094-2CE8B92DAE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175639-AD92-41EF-B47E-DE478C74E3E6}">
  <ds:schemaRefs>
    <ds:schemaRef ds:uri="http://schemas.microsoft.com/office/2006/metadata/properties"/>
    <ds:schemaRef ds:uri="http://www.w3.org/2000/xmlns/"/>
    <ds:schemaRef ds:uri="b853244e-7603-4783-a498-be4ca8876b13"/>
    <ds:schemaRef ds:uri="http://schemas.microsoft.com/office/infopath/2007/PartnerControls"/>
    <ds:schemaRef ds:uri="8d78e1de-c411-4830-b453-ae2b2957e43b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</Words>
  <Application>Microsoft Office PowerPoint</Application>
  <PresentationFormat>Widescreen</PresentationFormat>
  <Paragraphs>87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Libre Franklin</vt:lpstr>
      <vt:lpstr>Mercury SSm A</vt:lpstr>
      <vt:lpstr>Wingdings</vt:lpstr>
      <vt:lpstr>Office Theme</vt:lpstr>
      <vt:lpstr>Group Number: 1</vt:lpstr>
      <vt:lpstr>Section 1: Operational Risk</vt:lpstr>
      <vt:lpstr>Section 1: Operational Risk</vt:lpstr>
      <vt:lpstr>Section 1: Operational Risk</vt:lpstr>
      <vt:lpstr>Section 1: Operational Risk</vt:lpstr>
      <vt:lpstr>Interesting Findings</vt:lpstr>
      <vt:lpstr>OTHER DRIVERS OF ATTRITION</vt:lpstr>
      <vt:lpstr>DRIVERS OF ATTRITION</vt:lpstr>
      <vt:lpstr>Recommendations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Nedbank Chartered Accountant Seminar Experience (CASE) 2024</dc:title>
  <dc:creator>Horak, N. (Nadia)</dc:creator>
  <cp:lastModifiedBy>Kgotlelelo Mokwana</cp:lastModifiedBy>
  <cp:revision>1</cp:revision>
  <dcterms:created xsi:type="dcterms:W3CDTF">2024-07-02T11:09:25Z</dcterms:created>
  <dcterms:modified xsi:type="dcterms:W3CDTF">2026-01-26T14:22:34Z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b3ff2d6-7c2c-441b-97b8-52c111077da7_Enabled">
    <vt:lpwstr>true</vt:lpwstr>
  </property>
  <property fmtid="{D5CDD505-2E9C-101B-9397-08002B2CF9AE}" pid="3" name="MSIP_Label_fb3ff2d6-7c2c-441b-97b8-52c111077da7_SetDate">
    <vt:lpwstr>2024-07-02T11:52:43Z</vt:lpwstr>
  </property>
  <property fmtid="{D5CDD505-2E9C-101B-9397-08002B2CF9AE}" pid="4" name="MSIP_Label_fb3ff2d6-7c2c-441b-97b8-52c111077da7_Method">
    <vt:lpwstr>Standard</vt:lpwstr>
  </property>
  <property fmtid="{D5CDD505-2E9C-101B-9397-08002B2CF9AE}" pid="5" name="MSIP_Label_fb3ff2d6-7c2c-441b-97b8-52c111077da7_Name">
    <vt:lpwstr>fb3ff2d6-7c2c-441b-97b8-52c111077da7</vt:lpwstr>
  </property>
  <property fmtid="{D5CDD505-2E9C-101B-9397-08002B2CF9AE}" pid="6" name="MSIP_Label_fb3ff2d6-7c2c-441b-97b8-52c111077da7_SiteId">
    <vt:lpwstr>0b1d23d8-10d1-4093-8cb7-fd0bb32f81e1</vt:lpwstr>
  </property>
  <property fmtid="{D5CDD505-2E9C-101B-9397-08002B2CF9AE}" pid="7" name="MSIP_Label_fb3ff2d6-7c2c-441b-97b8-52c111077da7_ActionId">
    <vt:lpwstr>761d515b-9687-4ac0-88fc-a82d592f523c</vt:lpwstr>
  </property>
  <property fmtid="{D5CDD505-2E9C-101B-9397-08002B2CF9AE}" pid="8" name="MSIP_Label_fb3ff2d6-7c2c-441b-97b8-52c111077da7_ContentBits">
    <vt:lpwstr>0</vt:lpwstr>
  </property>
  <property fmtid="{D5CDD505-2E9C-101B-9397-08002B2CF9AE}" pid="9" name="ContentTypeId">
    <vt:lpwstr>0x010100757983235A7B0C4E9DAF059E52CA6312</vt:lpwstr>
  </property>
  <property fmtid="{D5CDD505-2E9C-101B-9397-08002B2CF9AE}" pid="10" name="MediaServiceImageTags">
    <vt:lpwstr/>
  </property>
</Properties>
</file>